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9" r:id="rId1"/>
    <p:sldMasterId id="2147484222" r:id="rId2"/>
    <p:sldMasterId id="2147484189" r:id="rId3"/>
  </p:sldMasterIdLst>
  <p:notesMasterIdLst>
    <p:notesMasterId r:id="rId66"/>
  </p:notesMasterIdLst>
  <p:handoutMasterIdLst>
    <p:handoutMasterId r:id="rId67"/>
  </p:handoutMasterIdLst>
  <p:sldIdLst>
    <p:sldId id="985" r:id="rId4"/>
    <p:sldId id="1248" r:id="rId5"/>
    <p:sldId id="1250" r:id="rId6"/>
    <p:sldId id="1251" r:id="rId7"/>
    <p:sldId id="1252" r:id="rId8"/>
    <p:sldId id="1317" r:id="rId9"/>
    <p:sldId id="1318" r:id="rId10"/>
    <p:sldId id="1321" r:id="rId11"/>
    <p:sldId id="1266" r:id="rId12"/>
    <p:sldId id="1267" r:id="rId13"/>
    <p:sldId id="1268" r:id="rId14"/>
    <p:sldId id="1264" r:id="rId15"/>
    <p:sldId id="1265" r:id="rId16"/>
    <p:sldId id="1269" r:id="rId17"/>
    <p:sldId id="1270" r:id="rId18"/>
    <p:sldId id="1271" r:id="rId19"/>
    <p:sldId id="1272" r:id="rId20"/>
    <p:sldId id="1273" r:id="rId21"/>
    <p:sldId id="1274" r:id="rId22"/>
    <p:sldId id="1322" r:id="rId23"/>
    <p:sldId id="1256" r:id="rId24"/>
    <p:sldId id="1253" r:id="rId25"/>
    <p:sldId id="1254" r:id="rId26"/>
    <p:sldId id="1314" r:id="rId27"/>
    <p:sldId id="1258" r:id="rId28"/>
    <p:sldId id="1259" r:id="rId29"/>
    <p:sldId id="1260" r:id="rId30"/>
    <p:sldId id="1276" r:id="rId31"/>
    <p:sldId id="1277" r:id="rId32"/>
    <p:sldId id="1315" r:id="rId33"/>
    <p:sldId id="1278" r:id="rId34"/>
    <p:sldId id="1279" r:id="rId35"/>
    <p:sldId id="1257" r:id="rId36"/>
    <p:sldId id="1285" r:id="rId37"/>
    <p:sldId id="1323" r:id="rId38"/>
    <p:sldId id="1316" r:id="rId39"/>
    <p:sldId id="1281" r:id="rId40"/>
    <p:sldId id="1284" r:id="rId41"/>
    <p:sldId id="1286" r:id="rId42"/>
    <p:sldId id="1283" r:id="rId43"/>
    <p:sldId id="1298" r:id="rId44"/>
    <p:sldId id="1294" r:id="rId45"/>
    <p:sldId id="1295" r:id="rId46"/>
    <p:sldId id="1296" r:id="rId47"/>
    <p:sldId id="1297" r:id="rId48"/>
    <p:sldId id="1287" r:id="rId49"/>
    <p:sldId id="1290" r:id="rId50"/>
    <p:sldId id="1299" r:id="rId51"/>
    <p:sldId id="1289" r:id="rId52"/>
    <p:sldId id="1293" r:id="rId53"/>
    <p:sldId id="1300" r:id="rId54"/>
    <p:sldId id="1301" r:id="rId55"/>
    <p:sldId id="1306" r:id="rId56"/>
    <p:sldId id="1305" r:id="rId57"/>
    <p:sldId id="1307" r:id="rId58"/>
    <p:sldId id="1308" r:id="rId59"/>
    <p:sldId id="1309" r:id="rId60"/>
    <p:sldId id="1310" r:id="rId61"/>
    <p:sldId id="1302" r:id="rId62"/>
    <p:sldId id="1311" r:id="rId63"/>
    <p:sldId id="1312" r:id="rId64"/>
    <p:sldId id="1003" r:id="rId65"/>
  </p:sldIdLst>
  <p:sldSz cx="9144000" cy="5143500" type="screen16x9"/>
  <p:notesSz cx="6858000" cy="99472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01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02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04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05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5067" algn="l" defTabSz="914025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2080" algn="l" defTabSz="914025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199093" algn="l" defTabSz="914025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6108" algn="l" defTabSz="914025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42">
          <p15:clr>
            <a:srgbClr val="A4A3A4"/>
          </p15:clr>
        </p15:guide>
        <p15:guide id="3" pos="2881">
          <p15:clr>
            <a:srgbClr val="A4A3A4"/>
          </p15:clr>
        </p15:guide>
        <p15:guide id="4" orient="horz" pos="2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tler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D9E"/>
    <a:srgbClr val="336DB2"/>
    <a:srgbClr val="2C5D98"/>
    <a:srgbClr val="2C5D8E"/>
    <a:srgbClr val="3775BF"/>
    <a:srgbClr val="009FE3"/>
    <a:srgbClr val="9966FF"/>
    <a:srgbClr val="D9D9D9"/>
    <a:srgbClr val="385D8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1577" autoAdjust="0"/>
  </p:normalViewPr>
  <p:slideViewPr>
    <p:cSldViewPr snapToGrid="0">
      <p:cViewPr varScale="1">
        <p:scale>
          <a:sx n="116" d="100"/>
          <a:sy n="116" d="100"/>
        </p:scale>
        <p:origin x="379" y="38"/>
      </p:cViewPr>
      <p:guideLst>
        <p:guide orient="horz" pos="1620"/>
        <p:guide orient="horz" pos="2942"/>
        <p:guide pos="2881"/>
        <p:guide orient="horz" pos="2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2318" y="-96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836CD0-56A6-4EEA-8BB0-140BCC03209E}" type="datetimeFigureOut">
              <a:rPr lang="zh-TW" altLang="en-US"/>
              <a:pPr>
                <a:defRPr/>
              </a:pPr>
              <a:t>2020/3/16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E8A46D-104F-4D43-B2F1-BAC53C2BEA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13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D7728-395E-41CA-9CAD-FD33FAE1900F}" type="datetimeFigureOut">
              <a:rPr lang="zh-TW" altLang="en-US"/>
              <a:pPr>
                <a:defRPr/>
              </a:pPr>
              <a:t>2020/3/16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43D24D-00D9-4F72-B127-8BBBCCF51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490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0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04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05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067" algn="l" defTabSz="9140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80" algn="l" defTabSz="9140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93" algn="l" defTabSz="9140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08" algn="l" defTabSz="9140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864000"/>
            <a:ext cx="9144000" cy="2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9000">
                <a:schemeClr val="bg1">
                  <a:lumMod val="95000"/>
                </a:schemeClr>
              </a:gs>
              <a:gs pos="100000">
                <a:sysClr val="windowText" lastClr="000000">
                  <a:tint val="15000"/>
                  <a:satMod val="350000"/>
                  <a:alpha val="0"/>
                </a:sysClr>
              </a:gs>
            </a:gsLst>
            <a:lin ang="0" scaled="0"/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252000"/>
            <a:ext cx="9143999" cy="576000"/>
          </a:xfrm>
          <a:prstGeom prst="rect">
            <a:avLst/>
          </a:prstGeom>
          <a:gradFill>
            <a:gsLst>
              <a:gs pos="2000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</a:gradFill>
        </p:spPr>
        <p:txBody>
          <a:bodyPr anchor="b" anchorCtr="0"/>
          <a:lstStyle>
            <a:lvl1pPr algn="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33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252000"/>
            <a:ext cx="9143999" cy="576000"/>
          </a:xfrm>
          <a:prstGeom prst="rect">
            <a:avLst/>
          </a:prstGeom>
          <a:gradFill>
            <a:gsLst>
              <a:gs pos="2000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</a:gradFill>
        </p:spPr>
        <p:txBody>
          <a:bodyPr anchor="b" anchorCtr="0"/>
          <a:lstStyle>
            <a:lvl1pPr algn="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1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76000"/>
            <a:ext cx="9144000" cy="21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 anchorCtr="0"/>
          <a:lstStyle>
            <a:lvl1pPr algn="ctr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98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3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76000"/>
            <a:ext cx="9144000" cy="21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 anchorCtr="0"/>
          <a:lstStyle>
            <a:lvl1pPr algn="ctr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26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_16 9_hand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0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9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  <a:lvl2pPr>
              <a:defRPr>
                <a:ea typeface="微軟正黑體" panose="020B0604030504040204" pitchFamily="34" charset="-120"/>
              </a:defRPr>
            </a:lvl2pPr>
            <a:lvl3pPr>
              <a:defRPr>
                <a:ea typeface="微軟正黑體" panose="020B0604030504040204" pitchFamily="34" charset="-120"/>
              </a:defRPr>
            </a:lvl3pPr>
            <a:lvl4pPr>
              <a:defRPr>
                <a:ea typeface="微軟正黑體" panose="020B0604030504040204" pitchFamily="34" charset="-120"/>
              </a:defRPr>
            </a:lvl4pPr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46851EC-8EC4-4693-B43A-FE346517CEC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09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252000"/>
            <a:ext cx="9143999" cy="576000"/>
          </a:xfrm>
          <a:prstGeom prst="rect">
            <a:avLst/>
          </a:prstGeom>
          <a:gradFill>
            <a:gsLst>
              <a:gs pos="2000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</a:gradFill>
        </p:spPr>
        <p:txBody>
          <a:bodyPr anchor="b" anchorCtr="0"/>
          <a:lstStyle>
            <a:lvl1pPr algn="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00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4963500"/>
            <a:ext cx="9144000" cy="180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schemeClr val="bg1"/>
              </a:solidFill>
              <a:latin typeface="Calibri" panose="020F0502020204030204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33122" name="文字方塊 10"/>
          <p:cNvSpPr txBox="1">
            <a:spLocks noChangeArrowheads="1"/>
          </p:cNvSpPr>
          <p:nvPr/>
        </p:nvSpPr>
        <p:spPr bwMode="auto">
          <a:xfrm>
            <a:off x="89336" y="4963500"/>
            <a:ext cx="165576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00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CODESYS Introduction</a:t>
            </a:r>
            <a:endParaRPr kumimoji="0"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33126" name="Picture 6" descr="delta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3850"/>
            <a:ext cx="1368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41458" y="4963500"/>
            <a:ext cx="5842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D7EC163-CA99-4D2E-BF3E-27D800D68D1F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7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2800">
          <a:solidFill>
            <a:srgbClr val="080808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文字方塊 10"/>
          <p:cNvSpPr txBox="1">
            <a:spLocks noChangeArrowheads="1"/>
          </p:cNvSpPr>
          <p:nvPr/>
        </p:nvSpPr>
        <p:spPr bwMode="auto">
          <a:xfrm>
            <a:off x="89336" y="4963500"/>
            <a:ext cx="165576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Delta Confidential</a:t>
            </a:r>
            <a:endParaRPr kumimoji="0" lang="zh-TW" alt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33126" name="Picture 6" descr="delta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3850"/>
            <a:ext cx="1368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224" r:id="rId2"/>
    <p:sldLayoutId id="2147484188" r:id="rId3"/>
    <p:sldLayoutId id="2147484226" r:id="rId4"/>
    <p:sldLayoutId id="2147484228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87DC"/>
          </a:solidFill>
          <a:latin typeface="Arial" charset="0"/>
          <a:ea typeface="微軟正黑體" pitchFamily="34" charset="-12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2800">
          <a:solidFill>
            <a:srgbClr val="080808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back_16 9_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0"/>
            <a:ext cx="3783013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1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+mj-lt"/>
          <a:ea typeface="微軟正黑體" panose="020B0604030504040204" pitchFamily="34" charset="-12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kumimoji="1" sz="1400">
          <a:solidFill>
            <a:srgbClr val="0087DC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 bwMode="auto">
          <a:xfrm>
            <a:off x="323529" y="958818"/>
            <a:ext cx="4073212" cy="14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baseline="0">
                <a:solidFill>
                  <a:srgbClr val="0087DC"/>
                </a:solidFill>
                <a:latin typeface="Arial" pitchFamily="34" charset="0"/>
                <a:ea typeface="微軟正黑體" panose="020B0604030504040204" pitchFamily="34" charset="-120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87DC"/>
                </a:solidFill>
                <a:latin typeface="Arial" charset="0"/>
                <a:ea typeface="微軟正黑體" pitchFamily="34" charset="-12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7DC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Arial" pitchFamily="34" charset="0"/>
              </a:rPr>
              <a:t>Programmazione LUA</a:t>
            </a:r>
            <a:endParaRPr kumimoji="1" lang="zh-TW" altLang="en-US" sz="3000" b="1" i="0" u="none" strike="noStrike" kern="0" cap="none" spc="0" normalizeH="0" baseline="0" noProof="0" dirty="0">
              <a:ln>
                <a:noFill/>
              </a:ln>
              <a:solidFill>
                <a:srgbClr val="0087DC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5057" y="4046538"/>
            <a:ext cx="4037693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Delta Italy</a:t>
            </a:r>
          </a:p>
          <a:p>
            <a:r>
              <a:rPr lang="en-US" altLang="zh-TW" sz="1600" b="1" dirty="0" smtClean="0">
                <a:latin typeface="Calibri" panose="020F0502020204030204" pitchFamily="34" charset="0"/>
                <a:cs typeface="Arial" charset="0"/>
              </a:rPr>
              <a:t>2020/03/16</a:t>
            </a:r>
            <a:endParaRPr lang="en-US" altLang="zh-TW" sz="1600" b="1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482430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2429505" y="1412635"/>
            <a:ext cx="419669" cy="9799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1728217"/>
            <a:ext cx="5940000" cy="31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9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003638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2950713" y="1412635"/>
            <a:ext cx="419669" cy="9799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1724596"/>
            <a:ext cx="5940000" cy="27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3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96830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3464532" y="1292009"/>
            <a:ext cx="176573" cy="961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1461631"/>
            <a:ext cx="5400000" cy="36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0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80878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3811183" y="1348151"/>
            <a:ext cx="271954" cy="7924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1580503"/>
            <a:ext cx="5310000" cy="34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64926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2700000"/>
            <a:ext cx="7200000" cy="59076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3652199" y="1900227"/>
            <a:ext cx="135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2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86134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182551" y="1900227"/>
            <a:ext cx="135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2700000"/>
            <a:ext cx="7200000" cy="8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7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61038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2700000"/>
            <a:ext cx="7200000" cy="6804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4520879" y="1900227"/>
            <a:ext cx="135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74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91390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2700000"/>
            <a:ext cx="7200000" cy="13081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078663" y="1900227"/>
            <a:ext cx="135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8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75438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5886622" y="1448527"/>
            <a:ext cx="491451" cy="9799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800000"/>
            <a:ext cx="7200000" cy="27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3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68630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461631"/>
            <a:ext cx="7024589" cy="34299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4486315">
            <a:off x="6187039" y="1617305"/>
            <a:ext cx="964212" cy="20479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83929" y="2103120"/>
            <a:ext cx="1749302" cy="2788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27548" y="2735376"/>
            <a:ext cx="915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Program </a:t>
            </a:r>
            <a:r>
              <a:rPr lang="it-IT" sz="1400" dirty="0" err="1" smtClean="0"/>
              <a:t>Example</a:t>
            </a:r>
            <a:r>
              <a:rPr lang="it-IT" sz="1400" dirty="0" smtClean="0"/>
              <a:t> Assistant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5902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1671" y="1448384"/>
            <a:ext cx="2859314" cy="2500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Fondamenti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 istruzioni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Subroutine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</a:p>
          <a:p>
            <a:pPr marL="228600" indent="-228600">
              <a:buFont typeface="+mj-lt"/>
              <a:buAutoNum type="arabicPeriod"/>
            </a:pPr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Fondamenti.DefinizioneLinguaggio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8" y="1016547"/>
            <a:ext cx="3687566" cy="40052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1809" y="1531088"/>
            <a:ext cx="3049611" cy="3490704"/>
          </a:xfrm>
          <a:prstGeom prst="roundRect">
            <a:avLst>
              <a:gd name="adj" fmla="val 2549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6340" y="1417674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Riepilogo codice programma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91420" y="1800447"/>
            <a:ext cx="489097" cy="226827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0349" y="1156064"/>
            <a:ext cx="1566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Numero di linea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125" y="2968663"/>
            <a:ext cx="1566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Breakpoint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18656" y="1309952"/>
            <a:ext cx="1197939" cy="29202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44502" y="2537637"/>
            <a:ext cx="1871331" cy="584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39185" y="3196856"/>
            <a:ext cx="1876648" cy="545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476258"/>
            <a:ext cx="9143999" cy="212558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zh-TW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List of topics &amp; Goals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Fondamenti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934" y="1300121"/>
            <a:ext cx="7322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è un linguaggio </a:t>
            </a:r>
            <a:r>
              <a:rPr lang="it-IT" sz="2000" dirty="0" smtClean="0">
                <a:latin typeface="Calibri" panose="020F0502020204030204" pitchFamily="34" charset="0"/>
              </a:rPr>
              <a:t>procedurale nato </a:t>
            </a:r>
            <a:r>
              <a:rPr lang="it-IT" sz="2000" dirty="0">
                <a:latin typeface="Calibri" panose="020F0502020204030204" pitchFamily="34" charset="0"/>
              </a:rPr>
              <a:t>per estendere applicazioni scritte in altri linguaggi </a:t>
            </a:r>
            <a:r>
              <a:rPr lang="it-IT" sz="2000" dirty="0" smtClean="0">
                <a:latin typeface="Calibri" panose="020F0502020204030204" pitchFamily="34" charset="0"/>
              </a:rPr>
              <a:t>compilati.</a:t>
            </a: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Le due caratteristiche più importante di LUA sono: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latin typeface="Calibri" panose="020F0502020204030204" pitchFamily="34" charset="0"/>
              </a:rPr>
              <a:t>Linguaggio interpretato;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latin typeface="Calibri" panose="020F0502020204030204" pitchFamily="34" charset="0"/>
              </a:rPr>
              <a:t>non tipizzato.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Fondamenti.DefinizioneLinguaggio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95868" y="3245678"/>
            <a:ext cx="5622117" cy="1429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NOTA:</a:t>
            </a:r>
            <a:r>
              <a:rPr lang="it-I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it-I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2000" dirty="0"/>
              <a:t>Tipizzato significa che l’interprete non effettua nessun controllo sul tipo di una variabile prima dell’esecuzione del codice</a:t>
            </a:r>
            <a:r>
              <a:rPr lang="it-IT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03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9" y="885825"/>
            <a:ext cx="781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Per inserire commenti nel programma questi devono essere preceduti da due caratteri "</a:t>
            </a:r>
            <a:r>
              <a:rPr lang="it-IT" sz="2000" b="1" dirty="0" smtClean="0">
                <a:latin typeface="Calibri" panose="020F0502020204030204" pitchFamily="34" charset="0"/>
              </a:rPr>
              <a:t>-</a:t>
            </a:r>
            <a:r>
              <a:rPr lang="it-IT" sz="2000" dirty="0" smtClean="0">
                <a:latin typeface="Calibri" panose="020F0502020204030204" pitchFamily="34" charset="0"/>
              </a:rPr>
              <a:t>":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Fondamenti.Commenti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24931" y="2395894"/>
            <a:ext cx="5384977" cy="608559"/>
          </a:xfrm>
          <a:prstGeom prst="roundRect">
            <a:avLst>
              <a:gd name="adj" fmla="val 387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 = </a:t>
            </a:r>
            <a:r>
              <a:rPr lang="it-IT" dirty="0" smtClean="0">
                <a:solidFill>
                  <a:schemeClr val="tx1"/>
                </a:solidFill>
              </a:rPr>
              <a:t>25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-- riga di commento</a:t>
            </a:r>
          </a:p>
        </p:txBody>
      </p:sp>
    </p:spTree>
    <p:extLst>
      <p:ext uri="{BB962C8B-B14F-4D97-AF65-F5344CB8AC3E}">
        <p14:creationId xmlns:p14="http://schemas.microsoft.com/office/powerpoint/2010/main" val="13354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Il set di parole chiave è molto ridotto: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Fondamenti.ParoleChiave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87369" y="1755741"/>
            <a:ext cx="5305487" cy="2555000"/>
          </a:xfrm>
          <a:prstGeom prst="roundRect">
            <a:avLst>
              <a:gd name="adj" fmla="val 387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break 	if	else 	</a:t>
            </a:r>
            <a:r>
              <a:rPr lang="en-US" i="1" dirty="0" err="1">
                <a:solidFill>
                  <a:schemeClr val="tx1"/>
                </a:solidFill>
                <a:latin typeface="Calibri" panose="020F0502020204030204" pitchFamily="34" charset="0"/>
              </a:rPr>
              <a:t>elseif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	 end</a:t>
            </a:r>
          </a:p>
          <a:p>
            <a:pPr algn="just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false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	for 	function 	 in	do</a:t>
            </a:r>
          </a:p>
          <a:p>
            <a:pPr algn="just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local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	nil 	not 	or	 repeat</a:t>
            </a:r>
          </a:p>
          <a:p>
            <a:pPr algn="just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return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	then 	true 	until 	while</a:t>
            </a:r>
          </a:p>
          <a:p>
            <a:pPr algn="just"/>
            <a:r>
              <a:rPr lang="it-IT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switch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case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it-IT" i="1" dirty="0" err="1">
                <a:solidFill>
                  <a:schemeClr val="tx1"/>
                </a:solidFill>
                <a:latin typeface="Calibri" panose="020F0502020204030204" pitchFamily="34" charset="0"/>
              </a:rPr>
              <a:t>not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	or</a:t>
            </a:r>
            <a:endParaRPr lang="it-IT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Elenco set simboli: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Fondamenti.SetSimboli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61550" y="1738365"/>
            <a:ext cx="6420898" cy="2562329"/>
          </a:xfrm>
          <a:prstGeom prst="roundRect">
            <a:avLst>
              <a:gd name="adj" fmla="val 387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+ 	- 	* 	/ 	% 	^ 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#	== 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~= 	&lt;= 	&gt;= 	&lt; &gt; </a:t>
            </a:r>
            <a:endParaRPr lang="it-IT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=	( 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) 	{ 	} </a:t>
            </a:r>
            <a:endParaRPr lang="it-IT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[ 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]	; 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: 	, 	</a:t>
            </a:r>
            <a:endParaRPr lang="it-IT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.. </a:t>
            </a: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it-IT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...</a:t>
            </a:r>
            <a:endParaRPr lang="it-IT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5365" y="1482566"/>
            <a:ext cx="267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In decimale: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Fondamenti.Numeri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054" y="843682"/>
            <a:ext cx="267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In esadecimale: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09055" y="1976377"/>
            <a:ext cx="2537211" cy="2706151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(1+1)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(2*3)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(2/3)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0.66666666666667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(2-3)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-1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(2.71828+3.14159)</a:t>
            </a:r>
          </a:p>
          <a:p>
            <a:pPr algn="just"/>
            <a:r>
              <a:rPr lang="it-IT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5.85987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1727" y="1340980"/>
            <a:ext cx="2537211" cy="3180777"/>
          </a:xfrm>
          <a:prstGeom prst="roundRect">
            <a:avLst>
              <a:gd name="adj" fmla="val 115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(0x10)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16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(0xA)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(0xF)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15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(0xFF)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255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(0xFFED)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65517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(0xFFED*0xEDA)</a:t>
            </a:r>
          </a:p>
          <a:p>
            <a:pPr algn="just"/>
            <a:r>
              <a:rPr lang="it-IT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249095634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</a:rPr>
              <a:t>Il numero massimo da non superare programmando in </a:t>
            </a:r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è </a:t>
            </a:r>
            <a:r>
              <a:rPr lang="en-US" dirty="0" smtClean="0"/>
              <a:t>2</a:t>
            </a:r>
            <a:r>
              <a:rPr lang="en-US" baseline="30000" dirty="0" smtClean="0"/>
              <a:t>1024</a:t>
            </a:r>
            <a:r>
              <a:rPr lang="it-IT" sz="2000" dirty="0" smtClean="0">
                <a:latin typeface="Calibri" panose="020F0502020204030204" pitchFamily="34" charset="0"/>
              </a:rPr>
              <a:t>.</a:t>
            </a:r>
            <a:endParaRPr lang="it-IT" sz="2000" dirty="0">
              <a:latin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</a:rPr>
              <a:t>Questo limite è dovuto all’uso da parte di </a:t>
            </a:r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di numeri a virgola mobile </a:t>
            </a:r>
            <a:r>
              <a:rPr lang="it-IT" sz="2000" dirty="0" smtClean="0">
                <a:latin typeface="Calibri" panose="020F0502020204030204" pitchFamily="34" charset="0"/>
              </a:rPr>
              <a:t>IEEE 64-bit.</a:t>
            </a: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Quando </a:t>
            </a:r>
            <a:r>
              <a:rPr lang="it-IT" sz="2000" dirty="0">
                <a:latin typeface="Calibri" panose="020F0502020204030204" pitchFamily="34" charset="0"/>
              </a:rPr>
              <a:t>il risultato </a:t>
            </a:r>
            <a:r>
              <a:rPr lang="it-IT" sz="2000" dirty="0" smtClean="0">
                <a:latin typeface="Calibri" panose="020F0502020204030204" pitchFamily="34" charset="0"/>
              </a:rPr>
              <a:t>di un’operazione </a:t>
            </a:r>
            <a:r>
              <a:rPr lang="it-IT" sz="2000" dirty="0">
                <a:latin typeface="Calibri" panose="020F0502020204030204" pitchFamily="34" charset="0"/>
              </a:rPr>
              <a:t>supera tale valore </a:t>
            </a:r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restituisce </a:t>
            </a:r>
            <a:r>
              <a:rPr lang="it-IT" sz="2000" i="1" dirty="0" err="1">
                <a:latin typeface="Calibri" panose="020F0502020204030204" pitchFamily="34" charset="0"/>
              </a:rPr>
              <a:t>inf</a:t>
            </a:r>
            <a:r>
              <a:rPr lang="it-IT" sz="2000" dirty="0">
                <a:latin typeface="Calibri" panose="020F0502020204030204" pitchFamily="34" charset="0"/>
              </a:rPr>
              <a:t>, </a:t>
            </a:r>
            <a:r>
              <a:rPr lang="it-IT" sz="2000" dirty="0" smtClean="0">
                <a:latin typeface="Calibri" panose="020F0502020204030204" pitchFamily="34" charset="0"/>
              </a:rPr>
              <a:t>(infinito), </a:t>
            </a:r>
            <a:r>
              <a:rPr lang="it-IT" sz="2000" dirty="0">
                <a:latin typeface="Calibri" panose="020F0502020204030204" pitchFamily="34" charset="0"/>
              </a:rPr>
              <a:t>come nel caso della divisione di un numero per zero. </a:t>
            </a:r>
            <a:r>
              <a:rPr lang="it-IT" sz="2000" dirty="0" smtClean="0">
                <a:latin typeface="Calibri" panose="020F0502020204030204" pitchFamily="34" charset="0"/>
              </a:rPr>
              <a:t>Il risultato </a:t>
            </a:r>
            <a:r>
              <a:rPr lang="it-IT" sz="2000" dirty="0">
                <a:latin typeface="Calibri" panose="020F0502020204030204" pitchFamily="34" charset="0"/>
              </a:rPr>
              <a:t>dell’operazione 0/0 è invece </a:t>
            </a:r>
            <a:r>
              <a:rPr lang="it-IT" sz="2000" i="1" dirty="0" err="1" smtClean="0">
                <a:latin typeface="Calibri" panose="020F0502020204030204" pitchFamily="34" charset="0"/>
              </a:rPr>
              <a:t>nan</a:t>
            </a:r>
            <a:r>
              <a:rPr lang="it-IT" sz="2000" dirty="0" smtClean="0">
                <a:latin typeface="Calibri" panose="020F0502020204030204" pitchFamily="34" charset="0"/>
              </a:rPr>
              <a:t>, </a:t>
            </a:r>
            <a:r>
              <a:rPr lang="it-IT" sz="2000" dirty="0">
                <a:latin typeface="Calibri" panose="020F0502020204030204" pitchFamily="34" charset="0"/>
              </a:rPr>
              <a:t>cioè indeterminato</a:t>
            </a:r>
            <a:r>
              <a:rPr lang="it-IT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Fondamenti.NumeriInfiniti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72123" y="3001053"/>
            <a:ext cx="2537211" cy="1872142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0xFFED^0xEDA)</a:t>
            </a:r>
          </a:p>
          <a:p>
            <a:pPr algn="just"/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inf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(1/0)</a:t>
            </a:r>
          </a:p>
          <a:p>
            <a:pPr algn="just"/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inf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(0/0)</a:t>
            </a:r>
          </a:p>
          <a:p>
            <a:pPr algn="just"/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nan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9" y="885825"/>
            <a:ext cx="662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In LUA </a:t>
            </a:r>
            <a:r>
              <a:rPr lang="it-IT" sz="2000" dirty="0">
                <a:latin typeface="Calibri" panose="020F0502020204030204" pitchFamily="34" charset="0"/>
              </a:rPr>
              <a:t>l’assegnazione di una variabile, ossia l’attribuzione di </a:t>
            </a:r>
            <a:r>
              <a:rPr lang="it-IT" sz="2000" dirty="0" smtClean="0">
                <a:latin typeface="Calibri" panose="020F0502020204030204" pitchFamily="34" charset="0"/>
              </a:rPr>
              <a:t>un valore </a:t>
            </a:r>
            <a:r>
              <a:rPr lang="it-IT" sz="2000" dirty="0">
                <a:latin typeface="Calibri" panose="020F0502020204030204" pitchFamily="34" charset="0"/>
              </a:rPr>
              <a:t>ad una variabile, avviene mediante il segno </a:t>
            </a:r>
            <a:r>
              <a:rPr lang="it-IT" sz="2000" dirty="0" smtClean="0">
                <a:latin typeface="Calibri" panose="020F0502020204030204" pitchFamily="34" charset="0"/>
              </a:rPr>
              <a:t>‘‘=’’.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Fondamenti.AssegnazioneVariabili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37617" y="3271992"/>
            <a:ext cx="3063240" cy="1429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ATTENZIONE:</a:t>
            </a:r>
            <a:r>
              <a:rPr lang="it-I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it-I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2000" dirty="0"/>
              <a:t>Il linguaggio LUA è di tipo case </a:t>
            </a:r>
            <a:r>
              <a:rPr lang="it-IT" sz="2000" dirty="0" smtClean="0"/>
              <a:t>sensitive.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98293" y="1772204"/>
            <a:ext cx="2537211" cy="1872142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x=3.14159 --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greco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y=2.71828 -- e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z=1.61803 -- rapporto d'oro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t=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x+y+z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v=x*y/z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w=(x-y)/</a:t>
            </a:r>
            <a:r>
              <a:rPr lang="it-IT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9" y="885825"/>
            <a:ext cx="847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E’ possibile effettuare anche una assegnazione multipla di </a:t>
            </a:r>
            <a:r>
              <a:rPr lang="it-IT" sz="2000" dirty="0">
                <a:latin typeface="Calibri" panose="020F0502020204030204" pitchFamily="34" charset="0"/>
              </a:rPr>
              <a:t>variabili </a:t>
            </a:r>
            <a:r>
              <a:rPr lang="it-IT" sz="2000" dirty="0" smtClean="0">
                <a:latin typeface="Calibri" panose="020F0502020204030204" pitchFamily="34" charset="0"/>
              </a:rPr>
              <a:t>sulla stessa linea: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Fondamenti.AssegnazioneVariabili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64463" y="3146366"/>
            <a:ext cx="2537211" cy="849256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x = 12</a:t>
            </a:r>
          </a:p>
          <a:p>
            <a:pPr algn="just"/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y = 15</a:t>
            </a:r>
          </a:p>
          <a:p>
            <a:pPr algn="just"/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x, y = y, 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4623" y="1691696"/>
            <a:ext cx="4360286" cy="473134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somma, prodotto, inverso =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x+y+z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x*y*z 1/(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x+y+z</a:t>
            </a:r>
            <a:r>
              <a:rPr lang="it-IT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5569" y="2742664"/>
            <a:ext cx="45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Assegnazione </a:t>
            </a:r>
            <a:r>
              <a:rPr lang="it-IT" sz="2000" dirty="0">
                <a:latin typeface="Calibri" panose="020F0502020204030204" pitchFamily="34" charset="0"/>
              </a:rPr>
              <a:t>con scambio delle variabili</a:t>
            </a:r>
            <a:r>
              <a:rPr lang="it-IT" sz="2000" dirty="0" smtClean="0"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99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476258"/>
            <a:ext cx="9143999" cy="212558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zh-TW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List of topics &amp; Goals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L’assegnazione </a:t>
            </a:r>
            <a:r>
              <a:rPr lang="it-IT" sz="2000" dirty="0">
                <a:latin typeface="Calibri" panose="020F0502020204030204" pitchFamily="34" charset="0"/>
              </a:rPr>
              <a:t>delle variabili di tipo stringa avvengono allo </a:t>
            </a:r>
            <a:r>
              <a:rPr lang="it-IT" sz="2000" dirty="0" smtClean="0">
                <a:latin typeface="Calibri" panose="020F0502020204030204" pitchFamily="34" charset="0"/>
              </a:rPr>
              <a:t>stesso modo:</a:t>
            </a:r>
          </a:p>
          <a:p>
            <a:pPr algn="just"/>
            <a:r>
              <a:rPr lang="it-IT" sz="2000" i="1" dirty="0">
                <a:latin typeface="Calibri" panose="020F0502020204030204" pitchFamily="34" charset="0"/>
              </a:rPr>
              <a:t>nome="</a:t>
            </a:r>
            <a:r>
              <a:rPr lang="it-IT" sz="2000" i="1" dirty="0" err="1">
                <a:latin typeface="Calibri" panose="020F0502020204030204" pitchFamily="34" charset="0"/>
              </a:rPr>
              <a:t>Jilani</a:t>
            </a:r>
            <a:r>
              <a:rPr lang="it-IT" sz="2000" i="1" dirty="0">
                <a:latin typeface="Calibri" panose="020F0502020204030204" pitchFamily="34" charset="0"/>
              </a:rPr>
              <a:t>"</a:t>
            </a:r>
          </a:p>
          <a:p>
            <a:pPr algn="just"/>
            <a:r>
              <a:rPr lang="it-IT" sz="2000" i="1" dirty="0" smtClean="0">
                <a:latin typeface="Calibri" panose="020F0502020204030204" pitchFamily="34" charset="0"/>
              </a:rPr>
              <a:t>cognome</a:t>
            </a:r>
            <a:r>
              <a:rPr lang="it-IT" sz="2000" i="1" dirty="0">
                <a:latin typeface="Calibri" panose="020F0502020204030204" pitchFamily="34" charset="0"/>
              </a:rPr>
              <a:t>="KHALDI"</a:t>
            </a:r>
          </a:p>
          <a:p>
            <a:pPr algn="just"/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Fondamenti.AssegnazioneVariabili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6095" y="2667177"/>
            <a:ext cx="3967219" cy="1131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ATTENZIONE:</a:t>
            </a:r>
            <a:r>
              <a:rPr lang="it-I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it-I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1400" i="1" dirty="0"/>
              <a:t>In </a:t>
            </a:r>
            <a:r>
              <a:rPr lang="it-IT" sz="1400" i="1" dirty="0" smtClean="0"/>
              <a:t>LUA </a:t>
            </a:r>
            <a:r>
              <a:rPr lang="it-IT" sz="1400" i="1" dirty="0"/>
              <a:t>la somma di due stringhe non si ottiene mediante il segno ’+’ come se fossero dei numeri ma </a:t>
            </a:r>
            <a:r>
              <a:rPr lang="it-IT" sz="1400" i="1" dirty="0" smtClean="0"/>
              <a:t>con ’..’.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654979" y="2903686"/>
            <a:ext cx="2662518" cy="658568"/>
          </a:xfrm>
          <a:prstGeom prst="roundRect">
            <a:avLst>
              <a:gd name="adj" fmla="val 80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latin typeface="Calibri" panose="020F0502020204030204" pitchFamily="34" charset="0"/>
              </a:rPr>
              <a:t>s1 = "Ciao" s2 = " " s3 = "</a:t>
            </a:r>
            <a:r>
              <a:rPr lang="pt-BR" sz="1400" i="1" dirty="0" smtClean="0">
                <a:latin typeface="Calibri" panose="020F0502020204030204" pitchFamily="34" charset="0"/>
              </a:rPr>
              <a:t>Mondo!"</a:t>
            </a:r>
            <a:endParaRPr lang="pt-BR" sz="1400" i="1" dirty="0">
              <a:latin typeface="Calibri" panose="020F0502020204030204" pitchFamily="34" charset="0"/>
            </a:endParaRPr>
          </a:p>
          <a:p>
            <a:pPr algn="just"/>
            <a:r>
              <a:rPr lang="pt-BR" sz="1400" i="1" dirty="0">
                <a:latin typeface="Calibri" panose="020F0502020204030204" pitchFamily="34" charset="0"/>
              </a:rPr>
              <a:t>s4 = s1 </a:t>
            </a:r>
            <a:r>
              <a:rPr lang="pt-BR" sz="1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..</a:t>
            </a:r>
            <a:r>
              <a:rPr lang="pt-BR" sz="1400" i="1" dirty="0">
                <a:latin typeface="Calibri" panose="020F0502020204030204" pitchFamily="34" charset="0"/>
              </a:rPr>
              <a:t> s2 </a:t>
            </a:r>
            <a:r>
              <a:rPr lang="pt-BR" sz="1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..</a:t>
            </a:r>
            <a:r>
              <a:rPr lang="pt-BR" sz="1400" i="1" dirty="0">
                <a:latin typeface="Calibri" panose="020F0502020204030204" pitchFamily="34" charset="0"/>
              </a:rPr>
              <a:t> s3</a:t>
            </a:r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>
            <a:off x="4681162" y="3098291"/>
            <a:ext cx="1027814" cy="269358"/>
          </a:xfrm>
          <a:prstGeom prst="right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Calibri" panose="020F0502020204030204" pitchFamily="34" charset="0"/>
              </a:rPr>
              <a:t>Elenco sequenze di ESCAPE:</a:t>
            </a:r>
          </a:p>
          <a:p>
            <a:pPr algn="just"/>
            <a:endParaRPr lang="it-IT" sz="1400" dirty="0">
              <a:latin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Fondamenti.SequenceEscape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11479"/>
              </p:ext>
            </p:extLst>
          </p:nvPr>
        </p:nvGraphicFramePr>
        <p:xfrm>
          <a:off x="2516961" y="1488558"/>
          <a:ext cx="3593216" cy="2705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3806">
                  <a:extLst>
                    <a:ext uri="{9D8B030D-6E8A-4147-A177-3AD203B41FA5}">
                      <a16:colId xmlns:a16="http://schemas.microsoft.com/office/drawing/2014/main" val="1011128443"/>
                    </a:ext>
                  </a:extLst>
                </a:gridCol>
                <a:gridCol w="2349410">
                  <a:extLst>
                    <a:ext uri="{9D8B030D-6E8A-4147-A177-3AD203B41FA5}">
                      <a16:colId xmlns:a16="http://schemas.microsoft.com/office/drawing/2014/main" val="2088224492"/>
                    </a:ext>
                  </a:extLst>
                </a:gridCol>
              </a:tblGrid>
              <a:tr h="157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Sequenza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LMRoman12-Bold-Identity-H"/>
                      </a:endParaRPr>
                    </a:p>
                  </a:txBody>
                  <a:tcPr marL="7620" marR="7620" marT="762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Significato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LMRoman12-Bold-Identity-H"/>
                      </a:endParaRPr>
                    </a:p>
                  </a:txBody>
                  <a:tcPr marL="7620" marR="7620" marT="762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40206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\n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Nuova linea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8307559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\r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Tasto ’Invio’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2338374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\t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Tasto ’Tab orizzontale’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0888308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\v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Carattere ’Tab verticale’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9145996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Tasto ’invio’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1187016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\\r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backslash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9544687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\”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Doppia quota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0552431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\’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Singola quota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0520953"/>
                  </a:ext>
                </a:extLst>
              </a:tr>
              <a:tr h="279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\numero 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LMMathSymbols10-Regula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effectLst/>
                        </a:rPr>
                        <a:t>Carattere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ASCII </a:t>
                      </a:r>
                      <a:r>
                        <a:rPr lang="en-US" sz="1200" u="none" strike="noStrike" dirty="0" err="1">
                          <a:effectLst/>
                        </a:rPr>
                        <a:t>corrispondente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MRoman12-Regular-Identity-H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349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794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Grazie all’operatore # è possibile conoscere la lunghezza di una stringa: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Fondamenti.Operatore</a:t>
            </a:r>
            <a:r>
              <a:rPr lang="it-IT" dirty="0" smtClean="0"/>
              <a:t>#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61252" y="3172578"/>
            <a:ext cx="7100276" cy="158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/>
              <a:t>L’uso di ‘‘</a:t>
            </a:r>
            <a:r>
              <a:rPr lang="it-IT" i="1" dirty="0">
                <a:solidFill>
                  <a:srgbClr val="FFFF00"/>
                </a:solidFill>
              </a:rPr>
              <a:t>\n</a:t>
            </a:r>
            <a:r>
              <a:rPr lang="it-IT" i="1" dirty="0"/>
              <a:t>’’ è il </a:t>
            </a:r>
            <a:r>
              <a:rPr lang="it-IT" i="1" dirty="0" smtClean="0"/>
              <a:t>seguente:</a:t>
            </a:r>
          </a:p>
          <a:p>
            <a:pPr marL="342900" indent="-342900">
              <a:buAutoNum type="arabicParenR"/>
            </a:pPr>
            <a:r>
              <a:rPr lang="it-IT" i="1" dirty="0" smtClean="0"/>
              <a:t>posizionato </a:t>
            </a:r>
            <a:r>
              <a:rPr lang="it-IT" i="1" dirty="0"/>
              <a:t>all’inizio di </a:t>
            </a:r>
            <a:r>
              <a:rPr lang="it-IT" i="1" dirty="0" smtClean="0"/>
              <a:t>una frase </a:t>
            </a:r>
            <a:r>
              <a:rPr lang="it-IT" i="1" dirty="0"/>
              <a:t>significa ‘‘s</a:t>
            </a:r>
            <a:r>
              <a:rPr lang="it-IT" i="1" u="sng" dirty="0"/>
              <a:t>alta una linea prima di scrivere </a:t>
            </a:r>
            <a:r>
              <a:rPr lang="it-IT" i="1" u="sng" dirty="0" smtClean="0"/>
              <a:t>la stringa</a:t>
            </a:r>
            <a:r>
              <a:rPr lang="it-IT" i="1" dirty="0" smtClean="0"/>
              <a:t>’’;</a:t>
            </a:r>
          </a:p>
          <a:p>
            <a:pPr marL="342900" indent="-342900">
              <a:buAutoNum type="arabicParenR"/>
            </a:pPr>
            <a:r>
              <a:rPr lang="it-IT" i="1" dirty="0" smtClean="0"/>
              <a:t>posizionato </a:t>
            </a:r>
            <a:r>
              <a:rPr lang="it-IT" i="1" dirty="0"/>
              <a:t>alla fine significa ‘‘</a:t>
            </a:r>
            <a:r>
              <a:rPr lang="it-IT" i="1" u="sng" dirty="0" smtClean="0"/>
              <a:t>salta una </a:t>
            </a:r>
            <a:r>
              <a:rPr lang="it-IT" i="1" u="sng" dirty="0"/>
              <a:t>linea dopo aver scritto la </a:t>
            </a:r>
            <a:r>
              <a:rPr lang="it-IT" i="1" u="sng" dirty="0" smtClean="0"/>
              <a:t>stringa</a:t>
            </a:r>
            <a:r>
              <a:rPr lang="it-IT" i="1" dirty="0" smtClean="0"/>
              <a:t>’’</a:t>
            </a:r>
            <a:r>
              <a:rPr lang="it-IT" sz="1400" dirty="0" smtClean="0"/>
              <a:t> .</a:t>
            </a:r>
            <a:r>
              <a:rPr lang="it-IT" sz="1400" dirty="0"/>
              <a:t/>
            </a:r>
            <a:br>
              <a:rPr lang="it-IT" sz="1400" dirty="0"/>
            </a:b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613784" y="1471408"/>
            <a:ext cx="3379096" cy="1120125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carString</a:t>
            </a:r>
            <a:r>
              <a:rPr lang="it-IT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= #"Casa"  -----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&gt; 4</a:t>
            </a:r>
          </a:p>
          <a:p>
            <a:pPr algn="just"/>
            <a:r>
              <a:rPr lang="en-US" sz="16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carString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= #"#"  -----&gt; 1</a:t>
            </a:r>
          </a:p>
          <a:p>
            <a:pPr algn="just"/>
            <a:r>
              <a:rPr lang="en-US" sz="16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carString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= #"\n"  -----&gt; 1</a:t>
            </a:r>
          </a:p>
          <a:p>
            <a:pPr algn="just"/>
            <a:r>
              <a:rPr lang="en-US" sz="16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carString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= #"11/12/2004"  -----&gt;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476258"/>
            <a:ext cx="9143999" cy="212558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zh-TW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List of topics &amp; Goals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Set Istruzioni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32" y="954405"/>
            <a:ext cx="310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latin typeface="Calibri" panose="020F0502020204030204" pitchFamily="34" charset="0"/>
              </a:rPr>
              <a:t>if</a:t>
            </a:r>
            <a:r>
              <a:rPr lang="it-IT" sz="2000" b="1" dirty="0"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</a:rPr>
              <a:t>then</a:t>
            </a:r>
            <a:r>
              <a:rPr lang="it-IT" sz="2000" b="1" dirty="0">
                <a:latin typeface="Calibri" panose="020F0502020204030204" pitchFamily="34" charset="0"/>
              </a:rPr>
              <a:t> else</a:t>
            </a:r>
            <a:r>
              <a:rPr lang="it-IT" sz="2000" b="1" dirty="0" smtClean="0">
                <a:latin typeface="Calibri" panose="020F0502020204030204" pitchFamily="34" charset="0"/>
              </a:rPr>
              <a:t>:</a:t>
            </a:r>
            <a:endParaRPr lang="it-IT" sz="20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SetIstruzioni.CostruttiBase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84972" y="1373347"/>
            <a:ext cx="2091316" cy="1329505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if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condizione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then</a:t>
            </a:r>
            <a:endParaRPr 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codice1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else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codice2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6180" y="1636455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E’ anche possibile ampliarlo con </a:t>
            </a:r>
            <a:r>
              <a:rPr lang="it-IT" sz="2000" b="1" dirty="0" err="1" smtClean="0">
                <a:latin typeface="Calibri" panose="020F0502020204030204" pitchFamily="34" charset="0"/>
              </a:rPr>
              <a:t>elseif</a:t>
            </a:r>
            <a:r>
              <a:rPr lang="it-IT" sz="2000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7356" y="2191524"/>
            <a:ext cx="2091316" cy="2283753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if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condizione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then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codice1</a:t>
            </a:r>
          </a:p>
          <a:p>
            <a:pPr algn="just"/>
            <a:r>
              <a:rPr 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elseif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codice2</a:t>
            </a:r>
          </a:p>
          <a:p>
            <a:pPr algn="just"/>
            <a:r>
              <a:rPr 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elseif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...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else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...</a:t>
            </a:r>
          </a:p>
          <a:p>
            <a:pPr algn="just"/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488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32" y="954405"/>
            <a:ext cx="310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latin typeface="Calibri" panose="020F0502020204030204" pitchFamily="34" charset="0"/>
              </a:rPr>
              <a:t>switch</a:t>
            </a:r>
            <a:r>
              <a:rPr lang="it-IT" sz="2000" b="1" dirty="0">
                <a:latin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</a:rPr>
              <a:t>select</a:t>
            </a:r>
            <a:r>
              <a:rPr lang="it-IT" sz="2000" b="1" dirty="0">
                <a:latin typeface="Calibri" panose="020F0502020204030204" pitchFamily="34" charset="0"/>
              </a:rPr>
              <a:t> </a:t>
            </a:r>
            <a:r>
              <a:rPr lang="it-IT" sz="2000" b="1" dirty="0" smtClean="0">
                <a:latin typeface="Calibri" panose="020F0502020204030204" pitchFamily="34" charset="0"/>
              </a:rPr>
              <a:t>case:</a:t>
            </a:r>
            <a:endParaRPr lang="it-IT" sz="20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SetIstruzioni.CostruttiBase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31752" y="1750770"/>
            <a:ext cx="3990107" cy="2012085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case = {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   [1] = function() v = 1 end,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   [2] = function() v = 2 end,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["</a:t>
            </a:r>
            <a:r>
              <a:rPr 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str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"] = function(x) v = x * 2 end,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 }</a:t>
            </a:r>
            <a:endParaRPr lang="en-US" sz="16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SetIstruzioni.CostruttiBase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6188" y="1604054"/>
            <a:ext cx="310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Calibri" panose="020F0502020204030204" pitchFamily="34" charset="0"/>
              </a:rPr>
              <a:t>for</a:t>
            </a:r>
            <a:r>
              <a:rPr lang="it-IT" sz="2000" b="1" dirty="0">
                <a:latin typeface="Calibri" panose="020F0502020204030204" pitchFamily="34" charset="0"/>
              </a:rPr>
              <a:t>...do</a:t>
            </a:r>
            <a:r>
              <a:rPr lang="it-IT" sz="2000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8292" y="1329199"/>
            <a:ext cx="2091316" cy="949821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while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condizione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do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codice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end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3310" y="2143482"/>
            <a:ext cx="2091316" cy="949821"/>
          </a:xfrm>
          <a:prstGeom prst="roundRect">
            <a:avLst>
              <a:gd name="adj" fmla="val 10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for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condizione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then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codice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888" y="828000"/>
            <a:ext cx="310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latin typeface="Calibri" panose="020F0502020204030204" pitchFamily="34" charset="0"/>
              </a:rPr>
              <a:t>while</a:t>
            </a:r>
            <a:r>
              <a:rPr lang="it-IT" sz="2000" b="1" dirty="0">
                <a:latin typeface="Calibri" panose="020F0502020204030204" pitchFamily="34" charset="0"/>
              </a:rPr>
              <a:t>...do</a:t>
            </a:r>
            <a:r>
              <a:rPr lang="it-IT" sz="2000" b="1" dirty="0" smtClean="0">
                <a:latin typeface="Calibri" panose="020F0502020204030204" pitchFamily="34" charset="0"/>
              </a:rPr>
              <a:t>:</a:t>
            </a:r>
            <a:endParaRPr lang="it-IT" sz="2000" i="1" dirty="0" smtClean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568" y="3365046"/>
            <a:ext cx="5064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Calibri" panose="020F0502020204030204" pitchFamily="34" charset="0"/>
              </a:rPr>
              <a:t>break</a:t>
            </a:r>
            <a:r>
              <a:rPr lang="it-IT" sz="2000" b="1" dirty="0">
                <a:latin typeface="Calibri" panose="020F0502020204030204" pitchFamily="34" charset="0"/>
              </a:rPr>
              <a:t>: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</a:rPr>
              <a:t>L’istruzione </a:t>
            </a:r>
            <a:r>
              <a:rPr lang="it-IT" sz="2000" b="1" dirty="0">
                <a:latin typeface="Calibri" panose="020F0502020204030204" pitchFamily="34" charset="0"/>
              </a:rPr>
              <a:t>break</a:t>
            </a:r>
            <a:r>
              <a:rPr lang="it-IT" sz="2000" dirty="0">
                <a:latin typeface="Calibri" panose="020F0502020204030204" pitchFamily="34" charset="0"/>
              </a:rPr>
              <a:t> interrompe un ciclo alla verifica di una </a:t>
            </a:r>
            <a:r>
              <a:rPr lang="it-IT" sz="2000" dirty="0" smtClean="0">
                <a:latin typeface="Calibri" panose="020F0502020204030204" pitchFamily="34" charset="0"/>
              </a:rPr>
              <a:t>condizione.</a:t>
            </a: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Questa può essere usata per interrompere anticipatamente un ciclo iterativo.</a:t>
            </a:r>
            <a:endParaRPr lang="it-IT" sz="2000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SetIstruzioni.ProgramExampleAssistant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8" y="893135"/>
            <a:ext cx="2363249" cy="39403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4037" y="1091609"/>
            <a:ext cx="2204484" cy="1616149"/>
          </a:xfrm>
          <a:prstGeom prst="roundRect">
            <a:avLst>
              <a:gd name="adj" fmla="val 964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608521" y="1410586"/>
            <a:ext cx="871870" cy="4890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531188" y="1039684"/>
            <a:ext cx="5258395" cy="76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latin typeface="Calibri" panose="020F0502020204030204" pitchFamily="34" charset="0"/>
              </a:rPr>
              <a:t>Elenco delle istruzioni disponibili su </a:t>
            </a:r>
            <a:r>
              <a:rPr lang="it-IT" dirty="0" err="1" smtClean="0">
                <a:latin typeface="Calibri" panose="020F0502020204030204" pitchFamily="34" charset="0"/>
              </a:rPr>
              <a:t>DOPSoft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32836" y="1538177"/>
            <a:ext cx="324887" cy="198474"/>
          </a:xfrm>
          <a:prstGeom prst="roundRect">
            <a:avLst>
              <a:gd name="adj" fmla="val 96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7724" y="1743740"/>
            <a:ext cx="922667" cy="5174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31187" y="1877270"/>
            <a:ext cx="5258395" cy="76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latin typeface="Calibri" panose="020F0502020204030204" pitchFamily="34" charset="0"/>
              </a:rPr>
              <a:t>Con il pulsante </a:t>
            </a:r>
            <a:r>
              <a:rPr lang="it-IT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Add</a:t>
            </a:r>
            <a:r>
              <a:rPr lang="it-IT" dirty="0" smtClean="0">
                <a:latin typeface="Calibri" panose="020F0502020204030204" pitchFamily="34" charset="0"/>
              </a:rPr>
              <a:t> si aggiunge nell’area di scrittura del programma l’</a:t>
            </a:r>
            <a:r>
              <a:rPr lang="it-IT" dirty="0" smtClean="0">
                <a:solidFill>
                  <a:srgbClr val="00B050"/>
                </a:solidFill>
                <a:latin typeface="Calibri" panose="020F0502020204030204" pitchFamily="34" charset="0"/>
              </a:rPr>
              <a:t>esempio</a:t>
            </a:r>
            <a:r>
              <a:rPr lang="it-IT" dirty="0" smtClean="0">
                <a:latin typeface="Calibri" panose="020F0502020204030204" pitchFamily="34" charset="0"/>
              </a:rPr>
              <a:t> sotto riportato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04037" y="2772893"/>
            <a:ext cx="2204484" cy="1616149"/>
          </a:xfrm>
          <a:prstGeom prst="roundRect">
            <a:avLst>
              <a:gd name="adj" fmla="val 964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08521" y="2509284"/>
            <a:ext cx="2828260" cy="13397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SetIstruzioni.ExternalLink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8920" y="1077263"/>
            <a:ext cx="3433935" cy="192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latin typeface="Calibri" panose="020F0502020204030204" pitchFamily="34" charset="0"/>
              </a:rPr>
              <a:t>L’ambiente </a:t>
            </a:r>
            <a:r>
              <a:rPr lang="it-IT" dirty="0" err="1" smtClean="0">
                <a:latin typeface="Calibri" panose="020F0502020204030204" pitchFamily="34" charset="0"/>
              </a:rPr>
              <a:t>DOPSoft</a:t>
            </a:r>
            <a:r>
              <a:rPr lang="it-IT" dirty="0">
                <a:latin typeface="Calibri" panose="020F0502020204030204" pitchFamily="34" charset="0"/>
              </a:rPr>
              <a:t>, nella </a:t>
            </a:r>
            <a:r>
              <a:rPr lang="it-IT" b="1" dirty="0">
                <a:solidFill>
                  <a:srgbClr val="FFFF00"/>
                </a:solidFill>
                <a:latin typeface="Calibri" panose="020F0502020204030204" pitchFamily="34" charset="0"/>
              </a:rPr>
              <a:t>Program </a:t>
            </a:r>
            <a:r>
              <a:rPr lang="it-IT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Example</a:t>
            </a:r>
            <a:r>
              <a:rPr lang="it-IT" b="1" dirty="0">
                <a:solidFill>
                  <a:srgbClr val="FFFF00"/>
                </a:solidFill>
                <a:latin typeface="Calibri" panose="020F0502020204030204" pitchFamily="34" charset="0"/>
              </a:rPr>
              <a:t> Assistant</a:t>
            </a:r>
            <a:r>
              <a:rPr lang="it-IT" dirty="0">
                <a:latin typeface="Calibri" panose="020F0502020204030204" pitchFamily="34" charset="0"/>
              </a:rPr>
              <a:t> oltre all’elenco completo del </a:t>
            </a:r>
            <a:r>
              <a:rPr lang="it-IT" dirty="0" smtClean="0">
                <a:latin typeface="Calibri" panose="020F0502020204030204" pitchFamily="34" charset="0"/>
              </a:rPr>
              <a:t>set </a:t>
            </a:r>
            <a:r>
              <a:rPr lang="it-IT" dirty="0">
                <a:latin typeface="Calibri" panose="020F0502020204030204" pitchFamily="34" charset="0"/>
              </a:rPr>
              <a:t>di istruzioni offerte mette anche a disposizione per ciascuna di esse un esempio su l’utilizzo.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041" y="1077263"/>
            <a:ext cx="3452159" cy="31397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51021" y="1993260"/>
            <a:ext cx="1596019" cy="30260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476258"/>
            <a:ext cx="9143999" cy="212558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zh-TW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List of topics &amp; Goals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Subroutine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16" y="1408338"/>
            <a:ext cx="8489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</a:rPr>
              <a:t>Il linguaggio di programmazione LUA (che significa luna in lingua portoghese) è stato sviluppato da Roberto </a:t>
            </a:r>
            <a:r>
              <a:rPr lang="it-IT" sz="2000" dirty="0" err="1" smtClean="0">
                <a:latin typeface="Calibri" panose="020F0502020204030204" pitchFamily="34" charset="0"/>
              </a:rPr>
              <a:t>Ierusalimschy</a:t>
            </a:r>
            <a:r>
              <a:rPr lang="it-IT" sz="2000" dirty="0" smtClean="0">
                <a:latin typeface="Calibri" panose="020F0502020204030204" pitchFamily="34" charset="0"/>
              </a:rPr>
              <a:t> nel 1993.</a:t>
            </a:r>
          </a:p>
          <a:p>
            <a:pPr algn="just"/>
            <a:endParaRPr lang="it-IT" sz="2000" dirty="0">
              <a:latin typeface="Calibri" panose="020F0502020204030204" pitchFamily="34" charset="0"/>
            </a:endParaRP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E’ un linguaggio interpretato come il </a:t>
            </a:r>
            <a:r>
              <a:rPr lang="it-IT" sz="2000" dirty="0" err="1" smtClean="0">
                <a:latin typeface="Calibri" panose="020F0502020204030204" pitchFamily="34" charset="0"/>
              </a:rPr>
              <a:t>Javascript</a:t>
            </a:r>
            <a:r>
              <a:rPr lang="it-IT" sz="2000" dirty="0" smtClean="0">
                <a:latin typeface="Calibri" panose="020F0502020204030204" pitchFamily="34" charset="0"/>
              </a:rPr>
              <a:t> o </a:t>
            </a:r>
            <a:r>
              <a:rPr lang="it-IT" sz="2000" dirty="0">
                <a:latin typeface="Calibri" panose="020F0502020204030204" pitchFamily="34" charset="0"/>
              </a:rPr>
              <a:t>il BASIC ed </a:t>
            </a:r>
            <a:r>
              <a:rPr lang="it-IT" sz="2000" dirty="0" smtClean="0">
                <a:latin typeface="Calibri" panose="020F0502020204030204" pitchFamily="34" charset="0"/>
              </a:rPr>
              <a:t>è disponibile </a:t>
            </a:r>
            <a:r>
              <a:rPr lang="it-IT" sz="2000" dirty="0">
                <a:latin typeface="Calibri" panose="020F0502020204030204" pitchFamily="34" charset="0"/>
              </a:rPr>
              <a:t>per diverse piattaforme, Windows, Linux, Mac nonché </a:t>
            </a:r>
            <a:r>
              <a:rPr lang="it-IT" sz="2000" dirty="0" smtClean="0">
                <a:latin typeface="Calibri" panose="020F0502020204030204" pitchFamily="34" charset="0"/>
              </a:rPr>
              <a:t>per </a:t>
            </a:r>
            <a:r>
              <a:rPr lang="it-IT" sz="2000" dirty="0">
                <a:latin typeface="Calibri" panose="020F0502020204030204" pitchFamily="34" charset="0"/>
              </a:rPr>
              <a:t>sistemi </a:t>
            </a:r>
            <a:r>
              <a:rPr lang="it-IT" sz="2000" dirty="0" err="1">
                <a:latin typeface="Calibri" panose="020F0502020204030204" pitchFamily="34" charset="0"/>
              </a:rPr>
              <a:t>embedded</a:t>
            </a:r>
            <a:r>
              <a:rPr lang="it-IT" sz="2000" dirty="0">
                <a:latin typeface="Calibri" panose="020F0502020204030204" pitchFamily="34" charset="0"/>
              </a:rPr>
              <a:t>. </a:t>
            </a:r>
            <a:endParaRPr lang="it-IT" sz="2000" dirty="0" smtClean="0">
              <a:latin typeface="Calibri" panose="020F0502020204030204" pitchFamily="34" charset="0"/>
            </a:endParaRP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è </a:t>
            </a:r>
            <a:r>
              <a:rPr lang="it-IT" sz="2000" dirty="0" smtClean="0">
                <a:latin typeface="Calibri" panose="020F0502020204030204" pitchFamily="34" charset="0"/>
              </a:rPr>
              <a:t>anche </a:t>
            </a:r>
            <a:r>
              <a:rPr lang="it-IT" sz="2000" i="1" dirty="0">
                <a:latin typeface="Calibri" panose="020F0502020204030204" pitchFamily="34" charset="0"/>
              </a:rPr>
              <a:t>freeware e open </a:t>
            </a:r>
            <a:r>
              <a:rPr lang="it-IT" sz="2000" i="1" dirty="0" smtClean="0">
                <a:latin typeface="Calibri" panose="020F0502020204030204" pitchFamily="34" charset="0"/>
              </a:rPr>
              <a:t>source</a:t>
            </a:r>
            <a:r>
              <a:rPr lang="it-IT" sz="2000" dirty="0" smtClean="0">
                <a:latin typeface="Calibri" panose="020F0502020204030204" pitchFamily="34" charset="0"/>
              </a:rPr>
              <a:t> e ha una comunità di </a:t>
            </a:r>
            <a:r>
              <a:rPr lang="it-IT" sz="2000" dirty="0">
                <a:latin typeface="Calibri" panose="020F0502020204030204" pitchFamily="34" charset="0"/>
              </a:rPr>
              <a:t>utenti e sostenitori </a:t>
            </a:r>
            <a:r>
              <a:rPr lang="it-IT" sz="2000" dirty="0" smtClean="0">
                <a:latin typeface="Calibri" panose="020F0502020204030204" pitchFamily="34" charset="0"/>
              </a:rPr>
              <a:t>che garantisce </a:t>
            </a:r>
            <a:r>
              <a:rPr lang="it-IT" sz="2000" dirty="0">
                <a:latin typeface="Calibri" panose="020F0502020204030204" pitchFamily="34" charset="0"/>
              </a:rPr>
              <a:t>al linguaggio </a:t>
            </a:r>
            <a:r>
              <a:rPr lang="it-IT" sz="2000" dirty="0" smtClean="0">
                <a:latin typeface="Calibri" panose="020F0502020204030204" pitchFamily="34" charset="0"/>
              </a:rPr>
              <a:t>un futuro </a:t>
            </a:r>
            <a:r>
              <a:rPr lang="it-IT" sz="2000" dirty="0">
                <a:latin typeface="Calibri" panose="020F0502020204030204" pitchFamily="34" charset="0"/>
              </a:rPr>
              <a:t>molto </a:t>
            </a:r>
            <a:r>
              <a:rPr lang="it-IT" sz="2000" dirty="0" smtClean="0">
                <a:latin typeface="Calibri" panose="020F0502020204030204" pitchFamily="34" charset="0"/>
              </a:rPr>
              <a:t>roseo.</a:t>
            </a: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Vi sono anche </a:t>
            </a:r>
            <a:r>
              <a:rPr lang="it-IT" sz="2000" dirty="0">
                <a:latin typeface="Calibri" panose="020F0502020204030204" pitchFamily="34" charset="0"/>
              </a:rPr>
              <a:t>moltissime librerie scritte in </a:t>
            </a:r>
            <a:r>
              <a:rPr lang="it-IT" sz="2000" dirty="0" smtClean="0">
                <a:latin typeface="Calibri" panose="020F0502020204030204" pitchFamily="34" charset="0"/>
              </a:rPr>
              <a:t>LUA già </a:t>
            </a:r>
            <a:r>
              <a:rPr lang="it-IT" sz="2000" dirty="0">
                <a:latin typeface="Calibri" panose="020F0502020204030204" pitchFamily="34" charset="0"/>
              </a:rPr>
              <a:t>pronte per l’uso e diversi siti web dedicati al </a:t>
            </a:r>
            <a:r>
              <a:rPr lang="it-IT" sz="2000" dirty="0" smtClean="0">
                <a:latin typeface="Calibri" panose="020F0502020204030204" pitchFamily="34" charset="0"/>
              </a:rPr>
              <a:t>linguaggio.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Introduzione.Origine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88" y="1541145"/>
            <a:ext cx="8489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LUA offre la possibilità di strutturare il programma con le SUBROUTINE semplificando notevolmente sia la realizzazione che il </a:t>
            </a:r>
            <a:r>
              <a:rPr lang="it-IT" sz="2000" dirty="0" err="1" smtClean="0">
                <a:latin typeface="Calibri" panose="020F0502020204030204" pitchFamily="34" charset="0"/>
              </a:rPr>
              <a:t>debug</a:t>
            </a:r>
            <a:r>
              <a:rPr lang="it-IT" sz="2000" dirty="0" smtClean="0">
                <a:latin typeface="Calibri" panose="020F0502020204030204" pitchFamily="34" charset="0"/>
              </a:rPr>
              <a:t> del listato.</a:t>
            </a:r>
          </a:p>
          <a:p>
            <a:pPr algn="just"/>
            <a:endParaRPr lang="it-IT" sz="2000" dirty="0">
              <a:latin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</a:rPr>
              <a:t>Per </a:t>
            </a:r>
            <a:r>
              <a:rPr lang="it-IT" sz="2000" dirty="0" smtClean="0">
                <a:latin typeface="Calibri" panose="020F0502020204030204" pitchFamily="34" charset="0"/>
              </a:rPr>
              <a:t>l’inserimento delle subroutine si hanno due possibilità:</a:t>
            </a:r>
          </a:p>
          <a:p>
            <a:pPr marL="342900" indent="-342900" algn="just">
              <a:buAutoNum type="arabicParenR"/>
            </a:pPr>
            <a:r>
              <a:rPr lang="it-IT" sz="2000" dirty="0" smtClean="0">
                <a:latin typeface="Calibri" panose="020F0502020204030204" pitchFamily="34" charset="0"/>
              </a:rPr>
              <a:t>Scrivere le subroutine in un programma a parte;</a:t>
            </a:r>
          </a:p>
          <a:p>
            <a:pPr marL="342900" indent="-342900" algn="just">
              <a:buAutoNum type="arabicParenR"/>
            </a:pPr>
            <a:r>
              <a:rPr lang="it-IT" sz="2000" dirty="0" smtClean="0">
                <a:latin typeface="Calibri" panose="020F0502020204030204" pitchFamily="34" charset="0"/>
              </a:rPr>
              <a:t>Scrivere le subroutine nel corpo del programma principale.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Subroutine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Struttura di una SUBROUTION:</a:t>
            </a:r>
            <a:endParaRPr lang="it-IT" sz="1600" dirty="0" smtClean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Subroutine.Scrittura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4112" y="2436092"/>
            <a:ext cx="3053911" cy="1079739"/>
          </a:xfrm>
          <a:prstGeom prst="roundRect">
            <a:avLst>
              <a:gd name="adj" fmla="val 73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function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336D9E"/>
                </a:solidFill>
                <a:latin typeface="Calibri" panose="020F0502020204030204" pitchFamily="34" charset="0"/>
              </a:rPr>
              <a:t>Somma 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(in1, in2, in3)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   </a:t>
            </a:r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return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in1 + in2 + in3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end</a:t>
            </a:r>
            <a:endParaRPr lang="en-US" dirty="0">
              <a:solidFill>
                <a:srgbClr val="336D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Subroutine.Scrittura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4112" y="2436092"/>
            <a:ext cx="3053911" cy="1079739"/>
          </a:xfrm>
          <a:prstGeom prst="roundRect">
            <a:avLst>
              <a:gd name="adj" fmla="val 73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function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336D9E"/>
                </a:solidFill>
                <a:latin typeface="Calibri" panose="020F0502020204030204" pitchFamily="34" charset="0"/>
              </a:rPr>
              <a:t>Somma 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(in1, in2, in3)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   </a:t>
            </a:r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return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in1 + in2 + in3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end</a:t>
            </a:r>
            <a:endParaRPr lang="en-US" dirty="0">
              <a:solidFill>
                <a:srgbClr val="336D9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035" y="3549363"/>
            <a:ext cx="2450221" cy="1125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latin typeface="Calibri" panose="020F0502020204030204" pitchFamily="34" charset="0"/>
              </a:rPr>
              <a:t>Parola chiave che determina l’inizio della funzione.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1362146" y="2806995"/>
            <a:ext cx="1685854" cy="742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64112" y="2530549"/>
            <a:ext cx="1012465" cy="357007"/>
          </a:xfrm>
          <a:prstGeom prst="ellipse">
            <a:avLst/>
          </a:prstGeom>
          <a:noFill/>
          <a:ln>
            <a:solidFill>
              <a:srgbClr val="336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Subroutine.Scrittura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4112" y="2436092"/>
            <a:ext cx="3053911" cy="1079739"/>
          </a:xfrm>
          <a:prstGeom prst="roundRect">
            <a:avLst>
              <a:gd name="adj" fmla="val 73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function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336D9E"/>
                </a:solidFill>
                <a:latin typeface="Calibri" panose="020F0502020204030204" pitchFamily="34" charset="0"/>
              </a:rPr>
              <a:t>Somma 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(in1, in2, in3)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   </a:t>
            </a:r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return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in1 + in2 + in3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end</a:t>
            </a:r>
            <a:endParaRPr lang="en-US" dirty="0">
              <a:solidFill>
                <a:srgbClr val="336D9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035" y="1312981"/>
            <a:ext cx="2451600" cy="112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latin typeface="Calibri" panose="020F0502020204030204" pitchFamily="34" charset="0"/>
              </a:rPr>
              <a:t>Nome associato alla funzione. Sarà poi utilizzato nel programma per richiamare la funzione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2588635" y="1876381"/>
            <a:ext cx="1536798" cy="68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827721" y="2537298"/>
            <a:ext cx="850605" cy="357007"/>
          </a:xfrm>
          <a:prstGeom prst="ellipse">
            <a:avLst/>
          </a:prstGeom>
          <a:noFill/>
          <a:ln>
            <a:solidFill>
              <a:srgbClr val="336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Subroutine.Scrittura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4112" y="2436092"/>
            <a:ext cx="3053911" cy="1079739"/>
          </a:xfrm>
          <a:prstGeom prst="roundRect">
            <a:avLst>
              <a:gd name="adj" fmla="val 73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function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336D9E"/>
                </a:solidFill>
                <a:latin typeface="Calibri" panose="020F0502020204030204" pitchFamily="34" charset="0"/>
              </a:rPr>
              <a:t>Somma 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(in1, in2, in3)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   </a:t>
            </a:r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return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in1 + in2 + in3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end</a:t>
            </a:r>
            <a:endParaRPr lang="en-US" dirty="0">
              <a:solidFill>
                <a:srgbClr val="336D9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91760" y="1312982"/>
            <a:ext cx="2450221" cy="1125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latin typeface="Calibri" panose="020F0502020204030204" pitchFamily="34" charset="0"/>
              </a:rPr>
              <a:t>In1, In2, In3 sono le variabili d’ingresso della funzione. Queste possono avere un nome qualsiasi.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17" name="Straight Arrow Connector 16"/>
          <p:cNvCxnSpPr>
            <a:stCxn id="8" idx="1"/>
            <a:endCxn id="23" idx="0"/>
          </p:cNvCxnSpPr>
          <p:nvPr/>
        </p:nvCxnSpPr>
        <p:spPr>
          <a:xfrm flipH="1">
            <a:off x="5295014" y="1875691"/>
            <a:ext cx="1196746" cy="669032"/>
          </a:xfrm>
          <a:prstGeom prst="straightConnector1">
            <a:avLst/>
          </a:prstGeom>
          <a:ln w="38100">
            <a:solidFill>
              <a:srgbClr val="336D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642884" y="2544723"/>
            <a:ext cx="1304260" cy="357007"/>
          </a:xfrm>
          <a:prstGeom prst="ellipse">
            <a:avLst/>
          </a:prstGeom>
          <a:noFill/>
          <a:ln>
            <a:solidFill>
              <a:srgbClr val="336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Subroutine.Scrittura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4112" y="2436092"/>
            <a:ext cx="3053911" cy="1079739"/>
          </a:xfrm>
          <a:prstGeom prst="roundRect">
            <a:avLst>
              <a:gd name="adj" fmla="val 73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function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336D9E"/>
                </a:solidFill>
                <a:latin typeface="Calibri" panose="020F0502020204030204" pitchFamily="34" charset="0"/>
              </a:rPr>
              <a:t>Somma 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(in1, in2, in3)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   </a:t>
            </a:r>
            <a:r>
              <a:rPr lang="it-IT" dirty="0" err="1">
                <a:solidFill>
                  <a:srgbClr val="336D9E"/>
                </a:solidFill>
                <a:latin typeface="Calibri" panose="020F0502020204030204" pitchFamily="34" charset="0"/>
              </a:rPr>
              <a:t>return</a:t>
            </a:r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 in1 + in2 + in3</a:t>
            </a:r>
          </a:p>
          <a:p>
            <a:r>
              <a:rPr lang="it-IT" dirty="0">
                <a:solidFill>
                  <a:srgbClr val="336D9E"/>
                </a:solidFill>
                <a:latin typeface="Calibri" panose="020F0502020204030204" pitchFamily="34" charset="0"/>
              </a:rPr>
              <a:t>end</a:t>
            </a:r>
            <a:endParaRPr lang="en-US" dirty="0">
              <a:solidFill>
                <a:srgbClr val="336D9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91760" y="3549363"/>
            <a:ext cx="2450221" cy="1125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latin typeface="Calibri" panose="020F0502020204030204" pitchFamily="34" charset="0"/>
              </a:rPr>
              <a:t>Algoritmo interno alla funzione che restituisce un dato sulla variabile </a:t>
            </a:r>
            <a:r>
              <a:rPr lang="it-IT" sz="14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return</a:t>
            </a:r>
            <a:r>
              <a:rPr lang="it-IT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>
            <a:stCxn id="9" idx="1"/>
            <a:endCxn id="25" idx="4"/>
          </p:cNvCxnSpPr>
          <p:nvPr/>
        </p:nvCxnSpPr>
        <p:spPr>
          <a:xfrm flipH="1" flipV="1">
            <a:off x="4256565" y="3178179"/>
            <a:ext cx="2235195" cy="933893"/>
          </a:xfrm>
          <a:prstGeom prst="straightConnector1">
            <a:avLst/>
          </a:prstGeom>
          <a:ln w="38100">
            <a:solidFill>
              <a:srgbClr val="336D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211033" y="2821172"/>
            <a:ext cx="2091063" cy="357007"/>
          </a:xfrm>
          <a:prstGeom prst="ellipse">
            <a:avLst/>
          </a:prstGeom>
          <a:noFill/>
          <a:ln>
            <a:solidFill>
              <a:srgbClr val="336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 sz="200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Se si vuole inserire le subroutine in un diverso corpo programma si deve: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Subroutine.InProgrammaSeparato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327" y="1312982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 sz="200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1) Aggiungere il nuovo programma nella sezione "Program":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90" y="1827379"/>
            <a:ext cx="2073189" cy="28465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66530" y="4167963"/>
            <a:ext cx="1502735" cy="2977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12434" y="2258884"/>
            <a:ext cx="2734933" cy="1178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latin typeface="Calibri" panose="020F0502020204030204" pitchFamily="34" charset="0"/>
              </a:rPr>
              <a:t>In questo caso il nuovo corpo programma è stato denominato </a:t>
            </a:r>
            <a:r>
              <a:rPr lang="it-IT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SubrotineContainer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Subroutine.InProgrammaSeparato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44" y="1881472"/>
            <a:ext cx="4716741" cy="1492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 sz="2000">
                <a:latin typeface="Calibri" panose="020F0502020204030204" pitchFamily="34" charset="0"/>
              </a:defRPr>
            </a:lvl1pPr>
          </a:lstStyle>
          <a:p>
            <a:r>
              <a:rPr lang="it-IT" dirty="0" smtClean="0"/>
              <a:t>Esempio di listato: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9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Subroutine.InProgrammaSeparato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416" y="885825"/>
            <a:ext cx="84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 sz="200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Per poter poi richiamare la subroutine nel programma principale si deve aggiungere la riga: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6" y="1707390"/>
            <a:ext cx="3678925" cy="44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91" y="1589981"/>
            <a:ext cx="3946642" cy="31573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7657" y="3065826"/>
            <a:ext cx="3180903" cy="146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Questa riga deve essere inserita prima del ciclo </a:t>
            </a:r>
            <a:r>
              <a:rPr lang="it-IT" dirty="0" err="1"/>
              <a:t>while</a:t>
            </a:r>
            <a:r>
              <a:rPr lang="it-IT" dirty="0"/>
              <a:t> che contiene il corpo principale (</a:t>
            </a:r>
            <a:r>
              <a:rPr lang="it-IT" dirty="0" err="1"/>
              <a:t>main</a:t>
            </a:r>
            <a:r>
              <a:rPr lang="it-IT" dirty="0"/>
              <a:t>) del programma ULA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99260" y="1857154"/>
            <a:ext cx="3418545" cy="131148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06140" y="2204486"/>
            <a:ext cx="1619516" cy="119403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16" y="885825"/>
            <a:ext cx="8489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 sz="200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La prassi di scrittura della subroutine sono evidentemente le stesse a prescindere che siano interne al corpo programma principale o residenti in un programma separato.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Subroutine.Interna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115" y="1589981"/>
            <a:ext cx="3903858" cy="333138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3"/>
          </p:cNvCxnSpPr>
          <p:nvPr/>
        </p:nvCxnSpPr>
        <p:spPr>
          <a:xfrm flipV="1">
            <a:off x="3553084" y="1939506"/>
            <a:ext cx="1210302" cy="1140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63386" y="1679945"/>
            <a:ext cx="3012558" cy="559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9050" y="2211162"/>
            <a:ext cx="3214034" cy="1737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Nel caso in cui le subroutine sono interne al programma principale (</a:t>
            </a:r>
            <a:r>
              <a:rPr lang="it-IT" dirty="0" err="1"/>
              <a:t>main</a:t>
            </a:r>
            <a:r>
              <a:rPr lang="it-IT" dirty="0"/>
              <a:t>) queste devono essere poste prima del ciclo </a:t>
            </a:r>
            <a:r>
              <a:rPr lang="it-IT" dirty="0" err="1"/>
              <a:t>while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8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16" y="1287754"/>
            <a:ext cx="8489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Il suo intero codice è scritto in </a:t>
            </a:r>
            <a:r>
              <a:rPr lang="it-IT" sz="2000" dirty="0">
                <a:latin typeface="Calibri" panose="020F0502020204030204" pitchFamily="34" charset="0"/>
              </a:rPr>
              <a:t>ANSI C, </a:t>
            </a:r>
            <a:r>
              <a:rPr lang="it-IT" sz="2000" dirty="0" smtClean="0">
                <a:latin typeface="Calibri" panose="020F0502020204030204" pitchFamily="34" charset="0"/>
              </a:rPr>
              <a:t>ciò significa </a:t>
            </a:r>
            <a:r>
              <a:rPr lang="it-IT" sz="2000" dirty="0">
                <a:latin typeface="Calibri" panose="020F0502020204030204" pitchFamily="34" charset="0"/>
              </a:rPr>
              <a:t>che </a:t>
            </a:r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è portabile ed è possibile usarlo </a:t>
            </a:r>
            <a:r>
              <a:rPr lang="it-IT" sz="2000" dirty="0" smtClean="0">
                <a:latin typeface="Calibri" panose="020F0502020204030204" pitchFamily="34" charset="0"/>
              </a:rPr>
              <a:t>con qualsiasi </a:t>
            </a:r>
            <a:r>
              <a:rPr lang="it-IT" sz="2000" dirty="0">
                <a:latin typeface="Calibri" panose="020F0502020204030204" pitchFamily="34" charset="0"/>
              </a:rPr>
              <a:t>linguaggio che dialoghi con il </a:t>
            </a:r>
            <a:r>
              <a:rPr lang="it-IT" sz="2000" dirty="0" smtClean="0">
                <a:latin typeface="Calibri" panose="020F0502020204030204" pitchFamily="34" charset="0"/>
              </a:rPr>
              <a:t>C. Questa caratteristica né ha reso possibile la sua diffusione su diverse piattaforme.</a:t>
            </a:r>
          </a:p>
          <a:p>
            <a:pPr algn="just"/>
            <a:endParaRPr lang="it-IT" sz="2000" dirty="0">
              <a:latin typeface="Calibri" panose="020F0502020204030204" pitchFamily="34" charset="0"/>
            </a:endParaRP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Grazie al ridotto numero di istruzioni risulta essere molto facile da apprendere ed è ideale per piccole applicazioni.</a:t>
            </a:r>
          </a:p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L’avere un ridotto set di istruzioni </a:t>
            </a:r>
            <a:r>
              <a:rPr lang="it-IT" sz="2000" dirty="0">
                <a:latin typeface="Calibri" panose="020F0502020204030204" pitchFamily="34" charset="0"/>
              </a:rPr>
              <a:t>fa si </a:t>
            </a:r>
            <a:r>
              <a:rPr lang="it-IT" sz="2000" dirty="0" smtClean="0">
                <a:latin typeface="Calibri" panose="020F0502020204030204" pitchFamily="34" charset="0"/>
              </a:rPr>
              <a:t>che per </a:t>
            </a:r>
            <a:r>
              <a:rPr lang="it-IT" sz="2000" dirty="0">
                <a:latin typeface="Calibri" panose="020F0502020204030204" pitchFamily="34" charset="0"/>
              </a:rPr>
              <a:t>chi conosce </a:t>
            </a:r>
            <a:r>
              <a:rPr lang="it-IT" sz="2000" dirty="0" smtClean="0">
                <a:latin typeface="Calibri" panose="020F0502020204030204" pitchFamily="34" charset="0"/>
              </a:rPr>
              <a:t>un qualsiasi </a:t>
            </a:r>
            <a:r>
              <a:rPr lang="it-IT" sz="2000" dirty="0">
                <a:latin typeface="Calibri" panose="020F0502020204030204" pitchFamily="34" charset="0"/>
              </a:rPr>
              <a:t>linguaggio di </a:t>
            </a:r>
            <a:r>
              <a:rPr lang="it-IT" sz="2000" dirty="0" smtClean="0">
                <a:latin typeface="Calibri" panose="020F0502020204030204" pitchFamily="34" charset="0"/>
              </a:rPr>
              <a:t>programmazione l’apprendimento </a:t>
            </a:r>
            <a:r>
              <a:rPr lang="it-IT" sz="2000" dirty="0">
                <a:latin typeface="Calibri" panose="020F0502020204030204" pitchFamily="34" charset="0"/>
              </a:rPr>
              <a:t>di </a:t>
            </a:r>
            <a:r>
              <a:rPr lang="it-IT" sz="2000" dirty="0" smtClean="0">
                <a:latin typeface="Calibri" panose="020F0502020204030204" pitchFamily="34" charset="0"/>
              </a:rPr>
              <a:t>LUA </a:t>
            </a:r>
            <a:r>
              <a:rPr lang="it-IT" sz="2000" dirty="0">
                <a:latin typeface="Calibri" panose="020F0502020204030204" pitchFamily="34" charset="0"/>
              </a:rPr>
              <a:t>risulta </a:t>
            </a:r>
            <a:r>
              <a:rPr lang="it-IT" sz="2000" dirty="0" smtClean="0">
                <a:latin typeface="Calibri" panose="020F0502020204030204" pitchFamily="34" charset="0"/>
              </a:rPr>
              <a:t>immediato. Invece, per </a:t>
            </a:r>
            <a:r>
              <a:rPr lang="it-IT" sz="2000" dirty="0">
                <a:latin typeface="Calibri" panose="020F0502020204030204" pitchFamily="34" charset="0"/>
              </a:rPr>
              <a:t>chi non </a:t>
            </a:r>
            <a:r>
              <a:rPr lang="it-IT" sz="2000" dirty="0" smtClean="0">
                <a:latin typeface="Calibri" panose="020F0502020204030204" pitchFamily="34" charset="0"/>
              </a:rPr>
              <a:t>ha mai programmato, risulta </a:t>
            </a:r>
            <a:r>
              <a:rPr lang="it-IT" sz="2000" dirty="0">
                <a:latin typeface="Calibri" panose="020F0502020204030204" pitchFamily="34" charset="0"/>
              </a:rPr>
              <a:t>semplice e </a:t>
            </a:r>
            <a:r>
              <a:rPr lang="it-IT" sz="2000" dirty="0" smtClean="0">
                <a:latin typeface="Calibri" panose="020F0502020204030204" pitchFamily="34" charset="0"/>
              </a:rPr>
              <a:t>comprensibile più </a:t>
            </a:r>
            <a:r>
              <a:rPr lang="it-IT" sz="2000" dirty="0">
                <a:latin typeface="Calibri" panose="020F0502020204030204" pitchFamily="34" charset="0"/>
              </a:rPr>
              <a:t>di qualsiasi altro </a:t>
            </a:r>
            <a:r>
              <a:rPr lang="it-IT" sz="2000" dirty="0" smtClean="0">
                <a:latin typeface="Calibri" panose="020F0502020204030204" pitchFamily="34" charset="0"/>
              </a:rPr>
              <a:t>linguaggio.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Introduzione.NozioniBase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63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La chiamata della subroutine avviene semplicemente digitando il nome della subroutine nel corpo programma seguito dalla assegnazione delle variabili d’ingresso (se presenti), tra parentesi:</a:t>
            </a:r>
            <a:endParaRPr lang="it-IT" sz="1600" dirty="0" smtClean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Subroutine.ChiamataSubroutinNelProgramma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71" y="1965842"/>
            <a:ext cx="3901778" cy="27205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28160" y="3550920"/>
            <a:ext cx="1805940" cy="236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E’ anche possibile usare una funzione senza l’utilizzo di una variabile di appoggio:</a:t>
            </a:r>
            <a:endParaRPr lang="it-IT" sz="1600" dirty="0" smtClean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Subroutine.ChiamataSubroutinNelProgramma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99" y="1851556"/>
            <a:ext cx="4412362" cy="24005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16880" y="3299460"/>
            <a:ext cx="1706880" cy="2133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Esistono diversi tipi di subroutine: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Subroutine.Classificazione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3240000"/>
            <a:ext cx="1790855" cy="44199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20000" y="1800000"/>
            <a:ext cx="3643520" cy="543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alibri" panose="020F0502020204030204" pitchFamily="34" charset="0"/>
              </a:rPr>
              <a:t>Subroutine senza valori d’ingresso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420000" y="3294000"/>
            <a:ext cx="1197272" cy="26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3294000"/>
            <a:ext cx="3040643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Subroutine.Classificazione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30" y="3240000"/>
            <a:ext cx="1981372" cy="47248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0000" y="1800000"/>
            <a:ext cx="3643520" cy="543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alibri" panose="020F0502020204030204" pitchFamily="34" charset="0"/>
              </a:rPr>
              <a:t>Subroutine con un valore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</a:rPr>
              <a:t>d’ingresso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0000" y="3294000"/>
            <a:ext cx="1197272" cy="26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3294000"/>
            <a:ext cx="3124471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Subroutine.Classificazione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5" y="3240000"/>
            <a:ext cx="2651990" cy="4648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0000" y="1800000"/>
            <a:ext cx="3643520" cy="543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alibri" panose="020F0502020204030204" pitchFamily="34" charset="0"/>
              </a:rPr>
              <a:t>Subroutine con </a:t>
            </a:r>
            <a:r>
              <a:rPr lang="it-IT" b="1" dirty="0" smtClean="0">
                <a:latin typeface="Calibri" panose="020F0502020204030204" pitchFamily="34" charset="0"/>
              </a:rPr>
              <a:t>più valori </a:t>
            </a:r>
            <a:r>
              <a:rPr lang="it-IT" b="1" dirty="0">
                <a:latin typeface="Calibri" panose="020F0502020204030204" pitchFamily="34" charset="0"/>
              </a:rPr>
              <a:t>d’ingresso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0000" y="3294000"/>
            <a:ext cx="1197272" cy="26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3294000"/>
            <a:ext cx="3696020" cy="2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</a:rPr>
              <a:t>E’ anche possibile avere funzioni che restituiscono uno o più dati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Subroutine.Classificazione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0000" y="1800000"/>
            <a:ext cx="4080600" cy="543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alibri" panose="020F0502020204030204" pitchFamily="34" charset="0"/>
              </a:rPr>
              <a:t>Subroutine </a:t>
            </a:r>
            <a:r>
              <a:rPr lang="it-IT" b="1" dirty="0" smtClean="0">
                <a:latin typeface="Calibri" panose="020F0502020204030204" pitchFamily="34" charset="0"/>
              </a:rPr>
              <a:t>che restituisce un solo dato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16" y="3240000"/>
            <a:ext cx="2682472" cy="56392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420000" y="3294000"/>
            <a:ext cx="1197272" cy="26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44" y="3294000"/>
            <a:ext cx="3696020" cy="2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Subroutine.Classificazione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0000" y="1800000"/>
            <a:ext cx="4080600" cy="543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alibri" panose="020F0502020204030204" pitchFamily="34" charset="0"/>
              </a:rPr>
              <a:t>Subroutine </a:t>
            </a:r>
            <a:r>
              <a:rPr lang="it-IT" b="1" dirty="0" smtClean="0">
                <a:latin typeface="Calibri" panose="020F0502020204030204" pitchFamily="34" charset="0"/>
              </a:rPr>
              <a:t>che restituisce più dati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0" y="3240000"/>
            <a:ext cx="2918713" cy="73920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20000" y="3294000"/>
            <a:ext cx="1197272" cy="26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00" y="3173424"/>
            <a:ext cx="2697714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Subroutine.Classificazione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0000" y="1800000"/>
            <a:ext cx="4080600" cy="543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alibri" panose="020F0502020204030204" pitchFamily="34" charset="0"/>
              </a:rPr>
              <a:t>Subroutine </a:t>
            </a:r>
            <a:r>
              <a:rPr lang="it-IT" b="1" dirty="0" smtClean="0">
                <a:latin typeface="Calibri" panose="020F0502020204030204" pitchFamily="34" charset="0"/>
              </a:rPr>
              <a:t>con più opzioni di </a:t>
            </a:r>
            <a:r>
              <a:rPr lang="it-IT" b="1" dirty="0" err="1" smtClean="0">
                <a:latin typeface="Calibri" panose="020F0502020204030204" pitchFamily="34" charset="0"/>
              </a:rPr>
              <a:t>return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" y="2933259"/>
            <a:ext cx="3078747" cy="106689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420000" y="3294000"/>
            <a:ext cx="1071613" cy="232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77" y="3109310"/>
            <a:ext cx="4279022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476258"/>
            <a:ext cx="9143999" cy="212558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zh-TW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List of topics &amp; Goals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Array.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4328" y="885825"/>
            <a:ext cx="8489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Gli array sono l’unica struttura dati presente in LUA e può essere indicizzato sia </a:t>
            </a:r>
            <a:r>
              <a:rPr lang="it-IT" sz="2000" dirty="0">
                <a:latin typeface="Calibri" panose="020F0502020204030204" pitchFamily="34" charset="0"/>
              </a:rPr>
              <a:t>con numeri, sia con lettere, sia con stringhe</a:t>
            </a:r>
            <a:r>
              <a:rPr lang="it-IT" sz="2000" dirty="0" smtClean="0">
                <a:latin typeface="Calibri" panose="020F0502020204030204" pitchFamily="34" charset="0"/>
              </a:rPr>
              <a:t>, </a:t>
            </a:r>
            <a:r>
              <a:rPr lang="it-IT" sz="2000" i="1" dirty="0" err="1" smtClean="0">
                <a:latin typeface="Calibri" panose="020F0502020204030204" pitchFamily="34" charset="0"/>
              </a:rPr>
              <a:t>nil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</a:rPr>
              <a:t>escluso</a:t>
            </a:r>
            <a:r>
              <a:rPr lang="it-IT" sz="20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it-IT" sz="2000" dirty="0">
              <a:latin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</a:rPr>
              <a:t>Il modo più semplice per creare una tabella vuota è il seguente</a:t>
            </a:r>
            <a:r>
              <a:rPr lang="it-IT" sz="2000" dirty="0" smtClean="0">
                <a:latin typeface="Calibri" panose="020F0502020204030204" pitchFamily="34" charset="0"/>
              </a:rPr>
              <a:t>: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046" y="2566716"/>
            <a:ext cx="5384977" cy="608559"/>
          </a:xfrm>
          <a:prstGeom prst="roundRect">
            <a:avLst>
              <a:gd name="adj" fmla="val 387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 = {}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-- a referenzia la tabella vuota </a:t>
            </a:r>
            <a:endParaRPr lang="it-IT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Introduzione.NozioniBase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188" y="905641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>
                <a:latin typeface="Calibri" panose="020F0502020204030204" pitchFamily="34" charset="0"/>
              </a:rPr>
              <a:t>DOPSoft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latin typeface="Calibri" panose="020F0502020204030204" pitchFamily="34" charset="0"/>
              </a:rPr>
              <a:t>offre </a:t>
            </a:r>
            <a:r>
              <a:rPr lang="it-IT" sz="2000" dirty="0">
                <a:latin typeface="Calibri" panose="020F0502020204030204" pitchFamily="34" charset="0"/>
              </a:rPr>
              <a:t>la </a:t>
            </a:r>
            <a:r>
              <a:rPr lang="it-IT" sz="2000" dirty="0" smtClean="0">
                <a:latin typeface="Calibri" panose="020F0502020204030204" pitchFamily="34" charset="0"/>
              </a:rPr>
              <a:t>possibilità </a:t>
            </a:r>
            <a:r>
              <a:rPr lang="it-IT" sz="2000" dirty="0">
                <a:latin typeface="Calibri" panose="020F0502020204030204" pitchFamily="34" charset="0"/>
              </a:rPr>
              <a:t>di scrivere programmi in </a:t>
            </a:r>
            <a:r>
              <a:rPr lang="it-IT" sz="2000" dirty="0" smtClean="0">
                <a:latin typeface="Calibri" panose="020F0502020204030204" pitchFamily="34" charset="0"/>
              </a:rPr>
              <a:t>LUA.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80" y="1532779"/>
            <a:ext cx="2019575" cy="3205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76" y="1532779"/>
            <a:ext cx="3802710" cy="289585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168145">
            <a:off x="1716203" y="3744162"/>
            <a:ext cx="2454135" cy="35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Array.Popolamento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Qui di seguito un esempio su come popolare un array: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2750" y="1782945"/>
            <a:ext cx="4732775" cy="1744027"/>
          </a:xfrm>
          <a:prstGeom prst="roundRect">
            <a:avLst>
              <a:gd name="adj" fmla="val 237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a[1] = 3.14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a[2] = "Ciao </a:t>
            </a:r>
            <a:r>
              <a:rPr lang="it-IT" dirty="0" err="1">
                <a:solidFill>
                  <a:schemeClr val="tx1"/>
                </a:solidFill>
              </a:rPr>
              <a:t>Lua</a:t>
            </a:r>
            <a:r>
              <a:rPr lang="it-IT" dirty="0">
                <a:solidFill>
                  <a:schemeClr val="tx1"/>
                </a:solidFill>
              </a:rPr>
              <a:t>!"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a["nome"] = "Mario"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a["cognome"] = "Rossi"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a[12] = "Vedrai, vedrai che cambierà..." </a:t>
            </a:r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Array.GestioneArray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328" y="885825"/>
            <a:ext cx="84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libri" panose="020F0502020204030204" pitchFamily="34" charset="0"/>
              </a:rPr>
              <a:t>Utilizzo indice array nel programma: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02" y="1813734"/>
            <a:ext cx="7158484" cy="10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09563" y="411163"/>
            <a:ext cx="6624637" cy="108108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7DC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lang="en-US" altLang="zh-TW" kern="0" smtClean="0"/>
              <a:t>Smarter. Greener. Together.</a:t>
            </a:r>
            <a:endParaRPr lang="en-US" altLang="zh-TW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6437" y="4721082"/>
            <a:ext cx="5167600" cy="35891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rgbClr val="0087DC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1600" kern="0" smtClean="0">
                <a:latin typeface="Calibri" panose="020F0502020204030204" pitchFamily="34" charset="0"/>
                <a:cs typeface="Calibri" panose="020F0502020204030204" pitchFamily="34" charset="0"/>
              </a:rPr>
              <a:t>To learn more about Delta, please visit www.deltaww.com.</a:t>
            </a:r>
            <a:endParaRPr lang="zh-TW" altLang="en-US" sz="1600" ker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Introduzione.NozioniBase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6" y="882296"/>
            <a:ext cx="5273749" cy="380986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58681" y="1162495"/>
            <a:ext cx="3452037" cy="2977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58681" y="1488558"/>
            <a:ext cx="4770475" cy="281408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892778">
            <a:off x="511890" y="1820637"/>
            <a:ext cx="1414624" cy="11924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095" y="2379142"/>
            <a:ext cx="107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Toolbar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161323" y="2992350"/>
            <a:ext cx="983759" cy="11235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22876" y="2735376"/>
            <a:ext cx="16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Area scrittura programma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Introduzione.NozioniBase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83149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1155887" y="1900227"/>
            <a:ext cx="135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2700000"/>
            <a:ext cx="7200000" cy="9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 smtClean="0"/>
              <a:t>Introduzione.ISPSoft.LUA.Toolbar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2" y="902441"/>
            <a:ext cx="5093328" cy="45148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080094" y="979328"/>
            <a:ext cx="329946" cy="317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1550422" y="1889380"/>
            <a:ext cx="1391451" cy="1162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2700000"/>
            <a:ext cx="7200000" cy="9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4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佈景主題">
  <a:themeElements>
    <a:clrScheme name="4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佈景主題">
      <a:majorFont>
        <a:latin typeface="Arial"/>
        <a:ea typeface="微軟正黑體"/>
        <a:cs typeface="Arial"/>
      </a:majorFont>
      <a:minorFont>
        <a:latin typeface="Arial"/>
        <a:ea typeface="微軟正黑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佈景主題">
  <a:themeElements>
    <a:clrScheme name="4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佈景主題">
      <a:majorFont>
        <a:latin typeface="Arial"/>
        <a:ea typeface="微軟正黑體"/>
        <a:cs typeface="Arial"/>
      </a:majorFont>
      <a:minorFont>
        <a:latin typeface="Arial"/>
        <a:ea typeface="微軟正黑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26643</TotalTime>
  <Words>1622</Words>
  <Application>Microsoft Office PowerPoint</Application>
  <PresentationFormat>On-screen Show (16:9)</PresentationFormat>
  <Paragraphs>279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微軟正黑體</vt:lpstr>
      <vt:lpstr>Arial</vt:lpstr>
      <vt:lpstr>Calibri</vt:lpstr>
      <vt:lpstr>LMMathSymbols10-Regular</vt:lpstr>
      <vt:lpstr>LMRoman12-Bold-Identity-H</vt:lpstr>
      <vt:lpstr>LMRoman12-Regular-Identity-H</vt:lpstr>
      <vt:lpstr>新細明體</vt:lpstr>
      <vt:lpstr>Wingdings</vt:lpstr>
      <vt:lpstr>6_Office 佈景主題</vt:lpstr>
      <vt:lpstr>7_Office 佈景主題</vt:lpstr>
      <vt:lpstr>3_自訂設計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Orlandi</dc:creator>
  <cp:lastModifiedBy>Alberto Garzonio</cp:lastModifiedBy>
  <cp:revision>1504</cp:revision>
  <cp:lastPrinted>2015-07-23T03:54:31Z</cp:lastPrinted>
  <dcterms:created xsi:type="dcterms:W3CDTF">2011-06-29T02:03:24Z</dcterms:created>
  <dcterms:modified xsi:type="dcterms:W3CDTF">2020-03-16T13:49:36Z</dcterms:modified>
</cp:coreProperties>
</file>